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0"/>
    <p:sldId id="257" r:id="rId21"/>
    <p:sldId id="258" r:id="rId22"/>
    <p:sldId id="259" r:id="rId23"/>
    <p:sldId id="260" r:id="rId24"/>
    <p:sldId id="261" r:id="rId25"/>
    <p:sldId id="262" r:id="rId26"/>
    <p:sldId id="263" r:id="rId27"/>
    <p:sldId id="264" r:id="rId28"/>
    <p:sldId id="265" r:id="rId29"/>
    <p:sldId id="266" r:id="rId30"/>
    <p:sldId id="267" r:id="rId31"/>
    <p:sldId id="268" r:id="rId32"/>
    <p:sldId id="269" r:id="rId33"/>
    <p:sldId id="270" r:id="rId34"/>
    <p:sldId id="271" r:id="rId35"/>
    <p:sldId id="272" r:id="rId36"/>
    <p:sldId id="273" r:id="rId3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 Extra Bold" charset="1" panose="020B0906030804020204"/>
      <p:regular r:id="rId10"/>
    </p:embeddedFont>
    <p:embeddedFont>
      <p:font typeface="Open Sans Extra Bold Italics" charset="1" panose="020B0906030804020204"/>
      <p:regular r:id="rId11"/>
    </p:embeddedFont>
    <p:embeddedFont>
      <p:font typeface="Montserrat Extra-Bold" charset="1" panose="00000900000000000000"/>
      <p:regular r:id="rId12"/>
    </p:embeddedFont>
    <p:embeddedFont>
      <p:font typeface="Montserrat Extra-Bold Bold" charset="1" panose="00000A00000000000000"/>
      <p:regular r:id="rId13"/>
    </p:embeddedFont>
    <p:embeddedFont>
      <p:font typeface="Montserrat Extra-Bold Italics" charset="1" panose="00000900000000000000"/>
      <p:regular r:id="rId14"/>
    </p:embeddedFont>
    <p:embeddedFont>
      <p:font typeface="Montserrat Extra-Bold Bold Italics" charset="1" panose="00000A00000000000000"/>
      <p:regular r:id="rId15"/>
    </p:embeddedFont>
    <p:embeddedFont>
      <p:font typeface="Montserrat" charset="1" panose="00000500000000000000"/>
      <p:regular r:id="rId16"/>
    </p:embeddedFont>
    <p:embeddedFont>
      <p:font typeface="Montserrat Bold" charset="1" panose="00000600000000000000"/>
      <p:regular r:id="rId17"/>
    </p:embeddedFont>
    <p:embeddedFont>
      <p:font typeface="Montserrat Italics" charset="1" panose="00000500000000000000"/>
      <p:regular r:id="rId18"/>
    </p:embeddedFont>
    <p:embeddedFont>
      <p:font typeface="Montserrat Bold Italics" charset="1" panose="000006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slides/slide1.xml" Type="http://schemas.openxmlformats.org/officeDocument/2006/relationships/slide"/><Relationship Id="rId21" Target="slides/slide2.xml" Type="http://schemas.openxmlformats.org/officeDocument/2006/relationships/slide"/><Relationship Id="rId22" Target="slides/slide3.xml" Type="http://schemas.openxmlformats.org/officeDocument/2006/relationships/slide"/><Relationship Id="rId23" Target="slides/slide4.xml" Type="http://schemas.openxmlformats.org/officeDocument/2006/relationships/slide"/><Relationship Id="rId24" Target="slides/slide5.xml" Type="http://schemas.openxmlformats.org/officeDocument/2006/relationships/slide"/><Relationship Id="rId25" Target="slides/slide6.xml" Type="http://schemas.openxmlformats.org/officeDocument/2006/relationships/slide"/><Relationship Id="rId26" Target="slides/slide7.xml" Type="http://schemas.openxmlformats.org/officeDocument/2006/relationships/slide"/><Relationship Id="rId27" Target="slides/slide8.xml" Type="http://schemas.openxmlformats.org/officeDocument/2006/relationships/slide"/><Relationship Id="rId28" Target="slides/slide9.xml" Type="http://schemas.openxmlformats.org/officeDocument/2006/relationships/slide"/><Relationship Id="rId29" Target="slides/slide10.xml" Type="http://schemas.openxmlformats.org/officeDocument/2006/relationships/slide"/><Relationship Id="rId3" Target="viewProps.xml" Type="http://schemas.openxmlformats.org/officeDocument/2006/relationships/viewProps"/><Relationship Id="rId30" Target="slides/slide11.xml" Type="http://schemas.openxmlformats.org/officeDocument/2006/relationships/slide"/><Relationship Id="rId31" Target="slides/slide12.xml" Type="http://schemas.openxmlformats.org/officeDocument/2006/relationships/slide"/><Relationship Id="rId32" Target="slides/slide13.xml" Type="http://schemas.openxmlformats.org/officeDocument/2006/relationships/slide"/><Relationship Id="rId33" Target="slides/slide14.xml" Type="http://schemas.openxmlformats.org/officeDocument/2006/relationships/slide"/><Relationship Id="rId34" Target="slides/slide15.xml" Type="http://schemas.openxmlformats.org/officeDocument/2006/relationships/slide"/><Relationship Id="rId35" Target="slides/slide16.xml" Type="http://schemas.openxmlformats.org/officeDocument/2006/relationships/slide"/><Relationship Id="rId36" Target="slides/slide17.xml" Type="http://schemas.openxmlformats.org/officeDocument/2006/relationships/slide"/><Relationship Id="rId37" Target="slides/slide18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25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26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27.png" Type="http://schemas.openxmlformats.org/officeDocument/2006/relationships/image"/><Relationship Id="rId5" Target="../media/image28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29.png" Type="http://schemas.openxmlformats.org/officeDocument/2006/relationships/image"/><Relationship Id="rId5" Target="../media/image30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31.png" Type="http://schemas.openxmlformats.org/officeDocument/2006/relationships/image"/><Relationship Id="rId5" Target="../media/image32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33.png" Type="http://schemas.openxmlformats.org/officeDocument/2006/relationships/image"/><Relationship Id="rId5" Target="../media/image34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5.png" Type="http://schemas.openxmlformats.org/officeDocument/2006/relationships/image"/><Relationship Id="rId3" Target="../media/image36.pn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3.png" Type="http://schemas.openxmlformats.org/officeDocument/2006/relationships/image"/><Relationship Id="rId11" Target="../media/image44.svg" Type="http://schemas.openxmlformats.org/officeDocument/2006/relationships/image"/><Relationship Id="rId12" Target="../media/image5.png" Type="http://schemas.openxmlformats.org/officeDocument/2006/relationships/image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37.png" Type="http://schemas.openxmlformats.org/officeDocument/2006/relationships/image"/><Relationship Id="rId5" Target="../media/image38.svg" Type="http://schemas.openxmlformats.org/officeDocument/2006/relationships/image"/><Relationship Id="rId6" Target="../media/image39.png" Type="http://schemas.openxmlformats.org/officeDocument/2006/relationships/image"/><Relationship Id="rId7" Target="../media/image40.svg" Type="http://schemas.openxmlformats.org/officeDocument/2006/relationships/image"/><Relationship Id="rId8" Target="../media/image41.png" Type="http://schemas.openxmlformats.org/officeDocument/2006/relationships/image"/><Relationship Id="rId9" Target="../media/image4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sv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5.pn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18.png" Type="http://schemas.openxmlformats.org/officeDocument/2006/relationships/image"/><Relationship Id="rId7" Target="../media/image19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4.png" Type="http://schemas.openxmlformats.org/officeDocument/2006/relationships/image"/><Relationship Id="rId6" Target="../media/image15.svg" Type="http://schemas.openxmlformats.org/officeDocument/2006/relationships/image"/><Relationship Id="rId7" Target="../media/image22.png" Type="http://schemas.openxmlformats.org/officeDocument/2006/relationships/image"/><Relationship Id="rId8" Target="../media/image18.png" Type="http://schemas.openxmlformats.org/officeDocument/2006/relationships/image"/><Relationship Id="rId9" Target="../media/image19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23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2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66191" y="-1149886"/>
            <a:ext cx="20456131" cy="11499268"/>
          </a:xfrm>
          <a:custGeom>
            <a:avLst/>
            <a:gdLst/>
            <a:ahLst/>
            <a:cxnLst/>
            <a:rect r="r" b="b" t="t" l="l"/>
            <a:pathLst>
              <a:path h="11499268" w="20456131">
                <a:moveTo>
                  <a:pt x="0" y="0"/>
                </a:moveTo>
                <a:lnTo>
                  <a:pt x="20456131" y="0"/>
                </a:lnTo>
                <a:lnTo>
                  <a:pt x="20456131" y="11499268"/>
                </a:lnTo>
                <a:lnTo>
                  <a:pt x="0" y="114992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-7020778">
            <a:off x="-6402716" y="821505"/>
            <a:ext cx="16230600" cy="10441156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AutoShape 4" id="4"/>
          <p:cNvSpPr/>
          <p:nvPr/>
        </p:nvSpPr>
        <p:spPr>
          <a:xfrm rot="-7020778">
            <a:off x="-7861675" y="821505"/>
            <a:ext cx="16230600" cy="10441156"/>
          </a:xfrm>
          <a:prstGeom prst="rect">
            <a:avLst/>
          </a:prstGeom>
          <a:solidFill>
            <a:srgbClr val="263F6B"/>
          </a:solid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1028700"/>
            <a:ext cx="1783058" cy="295015"/>
          </a:xfrm>
          <a:custGeom>
            <a:avLst/>
            <a:gdLst/>
            <a:ahLst/>
            <a:cxnLst/>
            <a:rect r="r" b="b" t="t" l="l"/>
            <a:pathLst>
              <a:path h="295015" w="1783058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476242" y="8956802"/>
            <a:ext cx="1783058" cy="295015"/>
          </a:xfrm>
          <a:custGeom>
            <a:avLst/>
            <a:gdLst/>
            <a:ahLst/>
            <a:cxnLst/>
            <a:rect r="r" b="b" t="t" l="l"/>
            <a:pathLst>
              <a:path h="295015" w="1783058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 rot="0">
            <a:off x="-1536273" y="4580698"/>
            <a:ext cx="5244233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rot="0">
            <a:off x="-2298994" y="9582841"/>
            <a:ext cx="9005773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rot="0">
            <a:off x="-3516288" y="3712270"/>
            <a:ext cx="572018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 rot="0">
            <a:off x="3066191" y="2823187"/>
            <a:ext cx="930938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 rot="0">
            <a:off x="628699" y="2392260"/>
            <a:ext cx="129153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2" id="12"/>
          <p:cNvSpPr txBox="true"/>
          <p:nvPr/>
        </p:nvSpPr>
        <p:spPr>
          <a:xfrm rot="0">
            <a:off x="1028700" y="5591175"/>
            <a:ext cx="10799778" cy="1827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338"/>
              </a:lnSpc>
            </a:pPr>
            <a:r>
              <a:rPr lang="en-US" sz="14986" spc="-884">
                <a:solidFill>
                  <a:srgbClr val="FFFFFF"/>
                </a:solidFill>
                <a:latin typeface="Montserrat Extra-Bold Italics"/>
              </a:rPr>
              <a:t>OTIS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234514" y="1085850"/>
            <a:ext cx="4024786" cy="727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14"/>
              </a:lnSpc>
            </a:pPr>
            <a:r>
              <a:rPr lang="en-US" sz="2871" spc="57">
                <a:solidFill>
                  <a:srgbClr val="FFFFFF"/>
                </a:solidFill>
                <a:latin typeface="Montserrat Italics"/>
              </a:rPr>
              <a:t>PROYECTO BASES DE DATOS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028700"/>
            <a:ext cx="1783058" cy="295015"/>
          </a:xfrm>
          <a:custGeom>
            <a:avLst/>
            <a:gdLst/>
            <a:ahLst/>
            <a:cxnLst/>
            <a:rect r="r" b="b" t="t" l="l"/>
            <a:pathLst>
              <a:path h="295015" w="1783058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8852422"/>
            <a:ext cx="1783058" cy="295015"/>
          </a:xfrm>
          <a:custGeom>
            <a:avLst/>
            <a:gdLst/>
            <a:ahLst/>
            <a:cxnLst/>
            <a:rect r="r" b="b" t="t" l="l"/>
            <a:pathLst>
              <a:path h="295015" w="1783058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rot="0">
            <a:off x="1028700" y="9591065"/>
            <a:ext cx="16230600" cy="1351653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AutoShape 6" id="6"/>
          <p:cNvSpPr/>
          <p:nvPr/>
        </p:nvSpPr>
        <p:spPr>
          <a:xfrm rot="0">
            <a:off x="1028700" y="-675827"/>
            <a:ext cx="16230600" cy="1351653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Freeform 7" id="7"/>
          <p:cNvSpPr/>
          <p:nvPr/>
        </p:nvSpPr>
        <p:spPr>
          <a:xfrm flipH="false" flipV="false" rot="0">
            <a:off x="3378897" y="675827"/>
            <a:ext cx="11530206" cy="8324103"/>
          </a:xfrm>
          <a:custGeom>
            <a:avLst/>
            <a:gdLst/>
            <a:ahLst/>
            <a:cxnLst/>
            <a:rect r="r" b="b" t="t" l="l"/>
            <a:pathLst>
              <a:path h="8324103" w="11530206">
                <a:moveTo>
                  <a:pt x="0" y="0"/>
                </a:moveTo>
                <a:lnTo>
                  <a:pt x="11530206" y="0"/>
                </a:lnTo>
                <a:lnTo>
                  <a:pt x="11530206" y="8324102"/>
                </a:lnTo>
                <a:lnTo>
                  <a:pt x="0" y="83241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883644" y="9109337"/>
            <a:ext cx="10520711" cy="503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15"/>
              </a:lnSpc>
              <a:spcBef>
                <a:spcPct val="0"/>
              </a:spcBef>
            </a:pPr>
            <a:r>
              <a:rPr lang="en-US" sz="3088" spc="61">
                <a:solidFill>
                  <a:srgbClr val="213559"/>
                </a:solidFill>
                <a:latin typeface="Montserrat Bold"/>
              </a:rPr>
              <a:t>Modelo Entidad-Relación (notación Crow's foot)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name="AutoShape 3" id="3"/>
          <p:cNvSpPr/>
          <p:nvPr/>
        </p:nvSpPr>
        <p:spPr>
          <a:xfrm rot="-8231889">
            <a:off x="-10109114" y="6176620"/>
            <a:ext cx="16230600" cy="10441156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AutoShape 4" id="4"/>
          <p:cNvSpPr/>
          <p:nvPr/>
        </p:nvSpPr>
        <p:spPr>
          <a:xfrm rot="-8231889">
            <a:off x="-10507643" y="6538090"/>
            <a:ext cx="16230600" cy="10441156"/>
          </a:xfrm>
          <a:prstGeom prst="rect">
            <a:avLst/>
          </a:prstGeom>
          <a:solidFill>
            <a:srgbClr val="263F6B"/>
          </a:solidFill>
        </p:spPr>
      </p:sp>
      <p:sp>
        <p:nvSpPr>
          <p:cNvPr name="Freeform 5" id="5"/>
          <p:cNvSpPr/>
          <p:nvPr/>
        </p:nvSpPr>
        <p:spPr>
          <a:xfrm flipH="false" flipV="false" rot="0">
            <a:off x="17452893" y="7316416"/>
            <a:ext cx="2556816" cy="2575547"/>
          </a:xfrm>
          <a:custGeom>
            <a:avLst/>
            <a:gdLst/>
            <a:ahLst/>
            <a:cxnLst/>
            <a:rect r="r" b="b" t="t" l="l"/>
            <a:pathLst>
              <a:path h="2575547" w="2556816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730039" y="1733723"/>
            <a:ext cx="2556816" cy="2575547"/>
          </a:xfrm>
          <a:custGeom>
            <a:avLst/>
            <a:gdLst/>
            <a:ahLst/>
            <a:cxnLst/>
            <a:rect r="r" b="b" t="t" l="l"/>
            <a:pathLst>
              <a:path h="2575547" w="2556816">
                <a:moveTo>
                  <a:pt x="0" y="0"/>
                </a:moveTo>
                <a:lnTo>
                  <a:pt x="2556815" y="0"/>
                </a:lnTo>
                <a:lnTo>
                  <a:pt x="2556815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1028700" y="2452326"/>
            <a:ext cx="1386321" cy="0"/>
          </a:xfrm>
          <a:prstGeom prst="line">
            <a:avLst/>
          </a:prstGeom>
          <a:ln cap="flat" w="76200">
            <a:solidFill>
              <a:srgbClr val="263F6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721860" y="3424504"/>
            <a:ext cx="5047811" cy="5205475"/>
          </a:xfrm>
          <a:custGeom>
            <a:avLst/>
            <a:gdLst/>
            <a:ahLst/>
            <a:cxnLst/>
            <a:rect r="r" b="b" t="t" l="l"/>
            <a:pathLst>
              <a:path h="5205475" w="5047811">
                <a:moveTo>
                  <a:pt x="0" y="0"/>
                </a:moveTo>
                <a:lnTo>
                  <a:pt x="5047811" y="0"/>
                </a:lnTo>
                <a:lnTo>
                  <a:pt x="5047811" y="5205475"/>
                </a:lnTo>
                <a:lnTo>
                  <a:pt x="0" y="52054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1181100"/>
            <a:ext cx="16027466" cy="978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314"/>
              </a:lnSpc>
            </a:pPr>
            <a:r>
              <a:rPr lang="en-US" sz="7464" spc="-440">
                <a:solidFill>
                  <a:srgbClr val="263F6B"/>
                </a:solidFill>
                <a:latin typeface="Montserrat Extra-Bold Italics"/>
              </a:rPr>
              <a:t>MANEJADOR DE BASES DE DATOS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393658" y="3419787"/>
            <a:ext cx="8334513" cy="2607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45"/>
              </a:lnSpc>
              <a:spcBef>
                <a:spcPct val="0"/>
              </a:spcBef>
            </a:pPr>
            <a:r>
              <a:rPr lang="en-US" sz="3188" spc="63">
                <a:solidFill>
                  <a:srgbClr val="263F6B"/>
                </a:solidFill>
                <a:latin typeface="Montserrat"/>
              </a:rPr>
              <a:t>Una vez que se representa la información, sus atributos y cómo se relaciona entre sí, se procede a </a:t>
            </a:r>
            <a:r>
              <a:rPr lang="en-US" sz="3188" spc="63">
                <a:solidFill>
                  <a:srgbClr val="263F6B"/>
                </a:solidFill>
                <a:latin typeface="Montserrat Bold"/>
              </a:rPr>
              <a:t>implementarlo en un manejador de bases de datos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393658" y="7287841"/>
            <a:ext cx="8334513" cy="10726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75"/>
              </a:lnSpc>
              <a:spcBef>
                <a:spcPct val="0"/>
              </a:spcBef>
            </a:pPr>
            <a:r>
              <a:rPr lang="en-US" sz="3288" spc="65">
                <a:solidFill>
                  <a:srgbClr val="263F6B"/>
                </a:solidFill>
                <a:latin typeface="Montserrat"/>
              </a:rPr>
              <a:t>Para el cliente Papelería Clarky se utilizó el software </a:t>
            </a:r>
            <a:r>
              <a:rPr lang="en-US" sz="3288" spc="65">
                <a:solidFill>
                  <a:srgbClr val="263F6B"/>
                </a:solidFill>
                <a:latin typeface="Montserrat Bold"/>
              </a:rPr>
              <a:t>PostgreSQL 15.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7231243" y="698454"/>
            <a:ext cx="2556816" cy="2575547"/>
          </a:xfrm>
          <a:custGeom>
            <a:avLst/>
            <a:gdLst/>
            <a:ahLst/>
            <a:cxnLst/>
            <a:rect r="r" b="b" t="t" l="l"/>
            <a:pathLst>
              <a:path h="2575547" w="2556816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500059" y="7012999"/>
            <a:ext cx="2556816" cy="2575547"/>
          </a:xfrm>
          <a:custGeom>
            <a:avLst/>
            <a:gdLst/>
            <a:ahLst/>
            <a:cxnLst/>
            <a:rect r="r" b="b" t="t" l="l"/>
            <a:pathLst>
              <a:path h="2575547" w="2556816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rot="-2700000">
            <a:off x="-2646503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AutoShape 6" id="6"/>
          <p:cNvSpPr/>
          <p:nvPr/>
        </p:nvSpPr>
        <p:spPr>
          <a:xfrm rot="-2700000">
            <a:off x="15641497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2340328"/>
            <a:ext cx="7784688" cy="6917972"/>
          </a:xfrm>
          <a:custGeom>
            <a:avLst/>
            <a:gdLst/>
            <a:ahLst/>
            <a:cxnLst/>
            <a:rect r="r" b="b" t="t" l="l"/>
            <a:pathLst>
              <a:path h="6917972" w="7784688">
                <a:moveTo>
                  <a:pt x="0" y="0"/>
                </a:moveTo>
                <a:lnTo>
                  <a:pt x="7784688" y="0"/>
                </a:lnTo>
                <a:lnTo>
                  <a:pt x="7784688" y="6917972"/>
                </a:lnTo>
                <a:lnTo>
                  <a:pt x="0" y="69179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236625" y="4113896"/>
            <a:ext cx="8022675" cy="2059208"/>
          </a:xfrm>
          <a:custGeom>
            <a:avLst/>
            <a:gdLst/>
            <a:ahLst/>
            <a:cxnLst/>
            <a:rect r="r" b="b" t="t" l="l"/>
            <a:pathLst>
              <a:path h="2059208" w="8022675">
                <a:moveTo>
                  <a:pt x="0" y="0"/>
                </a:moveTo>
                <a:lnTo>
                  <a:pt x="8022675" y="0"/>
                </a:lnTo>
                <a:lnTo>
                  <a:pt x="8022675" y="2059208"/>
                </a:lnTo>
                <a:lnTo>
                  <a:pt x="0" y="20592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807259" y="338776"/>
            <a:ext cx="10673482" cy="862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92"/>
              </a:lnSpc>
            </a:pPr>
            <a:r>
              <a:rPr lang="en-US" sz="6625" spc="-390">
                <a:solidFill>
                  <a:srgbClr val="263F6B"/>
                </a:solidFill>
                <a:latin typeface="Montserrat Extra-Bold Italics"/>
              </a:rPr>
              <a:t>TABLAS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7231243" y="698454"/>
            <a:ext cx="2556816" cy="2575547"/>
          </a:xfrm>
          <a:custGeom>
            <a:avLst/>
            <a:gdLst/>
            <a:ahLst/>
            <a:cxnLst/>
            <a:rect r="r" b="b" t="t" l="l"/>
            <a:pathLst>
              <a:path h="2575547" w="2556816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500059" y="7012999"/>
            <a:ext cx="2556816" cy="2575547"/>
          </a:xfrm>
          <a:custGeom>
            <a:avLst/>
            <a:gdLst/>
            <a:ahLst/>
            <a:cxnLst/>
            <a:rect r="r" b="b" t="t" l="l"/>
            <a:pathLst>
              <a:path h="2575547" w="2556816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rot="-2700000">
            <a:off x="-2646503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AutoShape 6" id="6"/>
          <p:cNvSpPr/>
          <p:nvPr/>
        </p:nvSpPr>
        <p:spPr>
          <a:xfrm rot="-2700000">
            <a:off x="15641497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Freeform 7" id="7"/>
          <p:cNvSpPr/>
          <p:nvPr/>
        </p:nvSpPr>
        <p:spPr>
          <a:xfrm flipH="false" flipV="false" rot="0">
            <a:off x="1356135" y="1986227"/>
            <a:ext cx="7787865" cy="7315412"/>
          </a:xfrm>
          <a:custGeom>
            <a:avLst/>
            <a:gdLst/>
            <a:ahLst/>
            <a:cxnLst/>
            <a:rect r="r" b="b" t="t" l="l"/>
            <a:pathLst>
              <a:path h="7315412" w="7787865">
                <a:moveTo>
                  <a:pt x="0" y="0"/>
                </a:moveTo>
                <a:lnTo>
                  <a:pt x="7787865" y="0"/>
                </a:lnTo>
                <a:lnTo>
                  <a:pt x="7787865" y="7315412"/>
                </a:lnTo>
                <a:lnTo>
                  <a:pt x="0" y="73154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661640" y="4198974"/>
            <a:ext cx="7569603" cy="1889051"/>
          </a:xfrm>
          <a:custGeom>
            <a:avLst/>
            <a:gdLst/>
            <a:ahLst/>
            <a:cxnLst/>
            <a:rect r="r" b="b" t="t" l="l"/>
            <a:pathLst>
              <a:path h="1889051" w="7569603">
                <a:moveTo>
                  <a:pt x="0" y="0"/>
                </a:moveTo>
                <a:lnTo>
                  <a:pt x="7569603" y="0"/>
                </a:lnTo>
                <a:lnTo>
                  <a:pt x="7569603" y="1889052"/>
                </a:lnTo>
                <a:lnTo>
                  <a:pt x="0" y="18890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807259" y="338776"/>
            <a:ext cx="10673482" cy="862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92"/>
              </a:lnSpc>
            </a:pPr>
            <a:r>
              <a:rPr lang="en-US" sz="6625" spc="-390">
                <a:solidFill>
                  <a:srgbClr val="263F6B"/>
                </a:solidFill>
                <a:latin typeface="Montserrat Extra-Bold Italics"/>
              </a:rPr>
              <a:t>TABLAS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7231243" y="698454"/>
            <a:ext cx="2556816" cy="2575547"/>
          </a:xfrm>
          <a:custGeom>
            <a:avLst/>
            <a:gdLst/>
            <a:ahLst/>
            <a:cxnLst/>
            <a:rect r="r" b="b" t="t" l="l"/>
            <a:pathLst>
              <a:path h="2575547" w="2556816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500059" y="7012999"/>
            <a:ext cx="2556816" cy="2575547"/>
          </a:xfrm>
          <a:custGeom>
            <a:avLst/>
            <a:gdLst/>
            <a:ahLst/>
            <a:cxnLst/>
            <a:rect r="r" b="b" t="t" l="l"/>
            <a:pathLst>
              <a:path h="2575547" w="2556816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rot="-2700000">
            <a:off x="-2646503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AutoShape 6" id="6"/>
          <p:cNvSpPr/>
          <p:nvPr/>
        </p:nvSpPr>
        <p:spPr>
          <a:xfrm rot="-2700000">
            <a:off x="15641497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Freeform 7" id="7"/>
          <p:cNvSpPr/>
          <p:nvPr/>
        </p:nvSpPr>
        <p:spPr>
          <a:xfrm flipH="false" flipV="false" rot="0">
            <a:off x="10134368" y="5357062"/>
            <a:ext cx="7096875" cy="3311875"/>
          </a:xfrm>
          <a:custGeom>
            <a:avLst/>
            <a:gdLst/>
            <a:ahLst/>
            <a:cxnLst/>
            <a:rect r="r" b="b" t="t" l="l"/>
            <a:pathLst>
              <a:path h="3311875" w="7096875">
                <a:moveTo>
                  <a:pt x="0" y="0"/>
                </a:moveTo>
                <a:lnTo>
                  <a:pt x="7096875" y="0"/>
                </a:lnTo>
                <a:lnTo>
                  <a:pt x="7096875" y="3311875"/>
                </a:lnTo>
                <a:lnTo>
                  <a:pt x="0" y="33118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56757" y="2368454"/>
            <a:ext cx="8501234" cy="4238115"/>
          </a:xfrm>
          <a:custGeom>
            <a:avLst/>
            <a:gdLst/>
            <a:ahLst/>
            <a:cxnLst/>
            <a:rect r="r" b="b" t="t" l="l"/>
            <a:pathLst>
              <a:path h="4238115" w="8501234">
                <a:moveTo>
                  <a:pt x="0" y="0"/>
                </a:moveTo>
                <a:lnTo>
                  <a:pt x="8501234" y="0"/>
                </a:lnTo>
                <a:lnTo>
                  <a:pt x="8501234" y="4238115"/>
                </a:lnTo>
                <a:lnTo>
                  <a:pt x="0" y="42381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807259" y="338776"/>
            <a:ext cx="10673482" cy="862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92"/>
              </a:lnSpc>
            </a:pPr>
            <a:r>
              <a:rPr lang="en-US" sz="6625" spc="-390">
                <a:solidFill>
                  <a:srgbClr val="263F6B"/>
                </a:solidFill>
                <a:latin typeface="Montserrat Extra-Bold Italics"/>
              </a:rPr>
              <a:t>TABLAS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7231243" y="698454"/>
            <a:ext cx="2556816" cy="2575547"/>
          </a:xfrm>
          <a:custGeom>
            <a:avLst/>
            <a:gdLst/>
            <a:ahLst/>
            <a:cxnLst/>
            <a:rect r="r" b="b" t="t" l="l"/>
            <a:pathLst>
              <a:path h="2575547" w="2556816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500059" y="7012999"/>
            <a:ext cx="2556816" cy="2575547"/>
          </a:xfrm>
          <a:custGeom>
            <a:avLst/>
            <a:gdLst/>
            <a:ahLst/>
            <a:cxnLst/>
            <a:rect r="r" b="b" t="t" l="l"/>
            <a:pathLst>
              <a:path h="2575547" w="2556816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rot="-2700000">
            <a:off x="-2646503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AutoShape 6" id="6"/>
          <p:cNvSpPr/>
          <p:nvPr/>
        </p:nvSpPr>
        <p:spPr>
          <a:xfrm rot="-2700000">
            <a:off x="15641497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1476184"/>
            <a:ext cx="8714666" cy="3667316"/>
          </a:xfrm>
          <a:custGeom>
            <a:avLst/>
            <a:gdLst/>
            <a:ahLst/>
            <a:cxnLst/>
            <a:rect r="r" b="b" t="t" l="l"/>
            <a:pathLst>
              <a:path h="3667316" w="8714666">
                <a:moveTo>
                  <a:pt x="0" y="0"/>
                </a:moveTo>
                <a:lnTo>
                  <a:pt x="8714666" y="0"/>
                </a:lnTo>
                <a:lnTo>
                  <a:pt x="8714666" y="3667316"/>
                </a:lnTo>
                <a:lnTo>
                  <a:pt x="0" y="36673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399429" y="5324484"/>
            <a:ext cx="8859871" cy="3772926"/>
          </a:xfrm>
          <a:custGeom>
            <a:avLst/>
            <a:gdLst/>
            <a:ahLst/>
            <a:cxnLst/>
            <a:rect r="r" b="b" t="t" l="l"/>
            <a:pathLst>
              <a:path h="3772926" w="8859871">
                <a:moveTo>
                  <a:pt x="0" y="0"/>
                </a:moveTo>
                <a:lnTo>
                  <a:pt x="8859871" y="0"/>
                </a:lnTo>
                <a:lnTo>
                  <a:pt x="8859871" y="3772926"/>
                </a:lnTo>
                <a:lnTo>
                  <a:pt x="0" y="37729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807259" y="338776"/>
            <a:ext cx="10673482" cy="862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92"/>
              </a:lnSpc>
            </a:pPr>
            <a:r>
              <a:rPr lang="en-US" sz="6625" spc="-390">
                <a:solidFill>
                  <a:srgbClr val="263F6B"/>
                </a:solidFill>
                <a:latin typeface="Montserrat Extra-Bold Italics"/>
              </a:rPr>
              <a:t>TABLAS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49370" y="4215996"/>
            <a:ext cx="25783492" cy="9733924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name="AutoShape 3" id="3"/>
          <p:cNvSpPr/>
          <p:nvPr/>
        </p:nvSpPr>
        <p:spPr>
          <a:xfrm rot="2700000">
            <a:off x="-2646503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AutoShape 4" id="4"/>
          <p:cNvSpPr/>
          <p:nvPr/>
        </p:nvSpPr>
        <p:spPr>
          <a:xfrm rot="2700000">
            <a:off x="15641497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grpSp>
        <p:nvGrpSpPr>
          <p:cNvPr name="Group 5" id="5"/>
          <p:cNvGrpSpPr/>
          <p:nvPr/>
        </p:nvGrpSpPr>
        <p:grpSpPr>
          <a:xfrm rot="0">
            <a:off x="1028700" y="4482967"/>
            <a:ext cx="4626722" cy="1810294"/>
            <a:chOff x="0" y="0"/>
            <a:chExt cx="1687841" cy="660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87841" cy="660400"/>
            </a:xfrm>
            <a:custGeom>
              <a:avLst/>
              <a:gdLst/>
              <a:ahLst/>
              <a:cxnLst/>
              <a:rect r="r" b="b" t="t" l="l"/>
              <a:pathLst>
                <a:path h="660400" w="1687841">
                  <a:moveTo>
                    <a:pt x="156338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535940"/>
                  </a:lnTo>
                  <a:cubicBezTo>
                    <a:pt x="1687841" y="604520"/>
                    <a:pt x="1631961" y="660400"/>
                    <a:pt x="1563381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-2512615" y="1681677"/>
            <a:ext cx="5263404" cy="1309890"/>
            <a:chOff x="0" y="0"/>
            <a:chExt cx="2653621" cy="660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653621" cy="660400"/>
            </a:xfrm>
            <a:custGeom>
              <a:avLst/>
              <a:gdLst/>
              <a:ahLst/>
              <a:cxnLst/>
              <a:rect r="r" b="b" t="t" l="l"/>
              <a:pathLst>
                <a:path h="660400" w="2653621">
                  <a:moveTo>
                    <a:pt x="252916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529161" y="0"/>
                  </a:lnTo>
                  <a:cubicBezTo>
                    <a:pt x="2597741" y="0"/>
                    <a:pt x="2653621" y="55880"/>
                    <a:pt x="2653621" y="124460"/>
                  </a:cubicBezTo>
                  <a:lnTo>
                    <a:pt x="2653621" y="535940"/>
                  </a:lnTo>
                  <a:cubicBezTo>
                    <a:pt x="2653621" y="604520"/>
                    <a:pt x="2597741" y="660400"/>
                    <a:pt x="2529161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5540683" y="1681677"/>
            <a:ext cx="5259932" cy="1309890"/>
            <a:chOff x="0" y="0"/>
            <a:chExt cx="2651871" cy="6604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651871" cy="660400"/>
            </a:xfrm>
            <a:custGeom>
              <a:avLst/>
              <a:gdLst/>
              <a:ahLst/>
              <a:cxnLst/>
              <a:rect r="r" b="b" t="t" l="l"/>
              <a:pathLst>
                <a:path h="660400" w="2651871">
                  <a:moveTo>
                    <a:pt x="252741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527411" y="0"/>
                  </a:lnTo>
                  <a:cubicBezTo>
                    <a:pt x="2595991" y="0"/>
                    <a:pt x="2651871" y="55880"/>
                    <a:pt x="2651871" y="124460"/>
                  </a:cubicBezTo>
                  <a:lnTo>
                    <a:pt x="2651871" y="535940"/>
                  </a:lnTo>
                  <a:cubicBezTo>
                    <a:pt x="2651871" y="604520"/>
                    <a:pt x="2595991" y="660400"/>
                    <a:pt x="2527411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3656726" y="1853127"/>
            <a:ext cx="10974548" cy="1077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71"/>
              </a:lnSpc>
            </a:pPr>
            <a:r>
              <a:rPr lang="en-US" sz="8236" spc="-485">
                <a:solidFill>
                  <a:srgbClr val="263F6B"/>
                </a:solidFill>
                <a:latin typeface="Montserrat Extra-Bold Italics"/>
              </a:rPr>
              <a:t>FUNCIONALIDADES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395601" y="3470142"/>
            <a:ext cx="11496797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50">
                <a:solidFill>
                  <a:srgbClr val="212423"/>
                </a:solidFill>
                <a:latin typeface="Montserrat"/>
              </a:rPr>
              <a:t>Soluciones para diversas consultas: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29568" y="4809628"/>
            <a:ext cx="3824986" cy="1099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spc="63">
                <a:solidFill>
                  <a:srgbClr val="FFFFFF"/>
                </a:solidFill>
                <a:latin typeface="Montserrat"/>
              </a:rPr>
              <a:t>Generar la vista de una factura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6830639" y="4482967"/>
            <a:ext cx="4626722" cy="1810294"/>
            <a:chOff x="0" y="0"/>
            <a:chExt cx="1687841" cy="6604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687841" cy="660400"/>
            </a:xfrm>
            <a:custGeom>
              <a:avLst/>
              <a:gdLst/>
              <a:ahLst/>
              <a:cxnLst/>
              <a:rect r="r" b="b" t="t" l="l"/>
              <a:pathLst>
                <a:path h="660400" w="1687841">
                  <a:moveTo>
                    <a:pt x="156338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535940"/>
                  </a:lnTo>
                  <a:cubicBezTo>
                    <a:pt x="1687841" y="604520"/>
                    <a:pt x="1631961" y="660400"/>
                    <a:pt x="1563381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7231507" y="4528641"/>
            <a:ext cx="3824986" cy="1661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spc="63">
                <a:solidFill>
                  <a:srgbClr val="FFFFFF"/>
                </a:solidFill>
                <a:latin typeface="Montserrat"/>
              </a:rPr>
              <a:t>Obtener las utilidades de un producto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2632578" y="4416292"/>
            <a:ext cx="4626722" cy="1810294"/>
            <a:chOff x="0" y="0"/>
            <a:chExt cx="1687841" cy="6604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687841" cy="660400"/>
            </a:xfrm>
            <a:custGeom>
              <a:avLst/>
              <a:gdLst/>
              <a:ahLst/>
              <a:cxnLst/>
              <a:rect r="r" b="b" t="t" l="l"/>
              <a:pathLst>
                <a:path h="660400" w="1687841">
                  <a:moveTo>
                    <a:pt x="156338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535940"/>
                  </a:lnTo>
                  <a:cubicBezTo>
                    <a:pt x="1687841" y="604520"/>
                    <a:pt x="1631961" y="660400"/>
                    <a:pt x="1563381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3033446" y="4742953"/>
            <a:ext cx="3824986" cy="1099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spc="63">
                <a:solidFill>
                  <a:srgbClr val="FFFFFF"/>
                </a:solidFill>
                <a:latin typeface="Montserrat"/>
              </a:rPr>
              <a:t>Cantidad en stock restante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082240" y="7264810"/>
            <a:ext cx="4626722" cy="1810294"/>
            <a:chOff x="0" y="0"/>
            <a:chExt cx="1687841" cy="6604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687841" cy="660400"/>
            </a:xfrm>
            <a:custGeom>
              <a:avLst/>
              <a:gdLst/>
              <a:ahLst/>
              <a:cxnLst/>
              <a:rect r="r" b="b" t="t" l="l"/>
              <a:pathLst>
                <a:path h="660400" w="1687841">
                  <a:moveTo>
                    <a:pt x="156338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535940"/>
                  </a:lnTo>
                  <a:cubicBezTo>
                    <a:pt x="1687841" y="604520"/>
                    <a:pt x="1631961" y="660400"/>
                    <a:pt x="1563381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429568" y="7374620"/>
            <a:ext cx="3824986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 spc="59">
                <a:solidFill>
                  <a:srgbClr val="FFFFFF"/>
                </a:solidFill>
                <a:latin typeface="Montserrat"/>
              </a:rPr>
              <a:t>Obtener ganancias de un periodo de tiempo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6830639" y="7272664"/>
            <a:ext cx="4626722" cy="1810294"/>
            <a:chOff x="0" y="0"/>
            <a:chExt cx="1687841" cy="6604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687841" cy="660400"/>
            </a:xfrm>
            <a:custGeom>
              <a:avLst/>
              <a:gdLst/>
              <a:ahLst/>
              <a:cxnLst/>
              <a:rect r="r" b="b" t="t" l="l"/>
              <a:pathLst>
                <a:path h="660400" w="1687841">
                  <a:moveTo>
                    <a:pt x="156338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535940"/>
                  </a:lnTo>
                  <a:cubicBezTo>
                    <a:pt x="1687841" y="604520"/>
                    <a:pt x="1631961" y="660400"/>
                    <a:pt x="1563381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7231507" y="7318338"/>
            <a:ext cx="3824986" cy="1661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spc="63">
                <a:solidFill>
                  <a:srgbClr val="FFFFFF"/>
                </a:solidFill>
                <a:latin typeface="Montserrat"/>
              </a:rPr>
              <a:t>Generación automática de código de barras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2632578" y="7272664"/>
            <a:ext cx="4626722" cy="1810294"/>
            <a:chOff x="0" y="0"/>
            <a:chExt cx="1687841" cy="6604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687841" cy="660400"/>
            </a:xfrm>
            <a:custGeom>
              <a:avLst/>
              <a:gdLst/>
              <a:ahLst/>
              <a:cxnLst/>
              <a:rect r="r" b="b" t="t" l="l"/>
              <a:pathLst>
                <a:path h="660400" w="1687841">
                  <a:moveTo>
                    <a:pt x="156338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535940"/>
                  </a:lnTo>
                  <a:cubicBezTo>
                    <a:pt x="1687841" y="604520"/>
                    <a:pt x="1631961" y="660400"/>
                    <a:pt x="1563381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13033446" y="7599326"/>
            <a:ext cx="3824986" cy="1099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spc="63">
                <a:solidFill>
                  <a:srgbClr val="FFFFFF"/>
                </a:solidFill>
                <a:latin typeface="Montserrat"/>
              </a:rPr>
              <a:t>Gestión de transacciones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name="AutoShape 3" id="3"/>
          <p:cNvSpPr/>
          <p:nvPr/>
        </p:nvSpPr>
        <p:spPr>
          <a:xfrm rot="-5400000">
            <a:off x="13018986" y="5376538"/>
            <a:ext cx="6492240" cy="0"/>
          </a:xfrm>
          <a:prstGeom prst="line">
            <a:avLst/>
          </a:prstGeom>
          <a:ln cap="rnd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670888"/>
            <a:ext cx="10648712" cy="7087873"/>
          </a:xfrm>
          <a:custGeom>
            <a:avLst/>
            <a:gdLst/>
            <a:ahLst/>
            <a:cxnLst/>
            <a:rect r="r" b="b" t="t" l="l"/>
            <a:pathLst>
              <a:path h="7087873" w="10648712">
                <a:moveTo>
                  <a:pt x="0" y="0"/>
                </a:moveTo>
                <a:lnTo>
                  <a:pt x="10648712" y="0"/>
                </a:lnTo>
                <a:lnTo>
                  <a:pt x="10648712" y="7087873"/>
                </a:lnTo>
                <a:lnTo>
                  <a:pt x="0" y="70878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3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027166" y="1403034"/>
            <a:ext cx="6023282" cy="7956532"/>
          </a:xfrm>
          <a:custGeom>
            <a:avLst/>
            <a:gdLst/>
            <a:ahLst/>
            <a:cxnLst/>
            <a:rect r="r" b="b" t="t" l="l"/>
            <a:pathLst>
              <a:path h="7956532" w="6023282">
                <a:moveTo>
                  <a:pt x="0" y="0"/>
                </a:moveTo>
                <a:lnTo>
                  <a:pt x="6023282" y="0"/>
                </a:lnTo>
                <a:lnTo>
                  <a:pt x="6023282" y="7956533"/>
                </a:lnTo>
                <a:lnTo>
                  <a:pt x="0" y="79565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2000"/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656726" y="8694238"/>
            <a:ext cx="10974548" cy="1077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71"/>
              </a:lnSpc>
            </a:pPr>
            <a:r>
              <a:rPr lang="en-US" sz="8236" spc="-485">
                <a:solidFill>
                  <a:srgbClr val="263F6B"/>
                </a:solidFill>
                <a:latin typeface="Montserrat Extra-Bold Italics"/>
              </a:rPr>
              <a:t>INTERFAZ GRÁFICA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3F6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83237" y="4465219"/>
            <a:ext cx="25783492" cy="9586163"/>
          </a:xfrm>
          <a:prstGeom prst="rect">
            <a:avLst/>
          </a:prstGeom>
          <a:solidFill>
            <a:srgbClr val="000000">
              <a:alpha val="6667"/>
            </a:srgbClr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028700"/>
            <a:ext cx="1783058" cy="295015"/>
          </a:xfrm>
          <a:custGeom>
            <a:avLst/>
            <a:gdLst/>
            <a:ahLst/>
            <a:cxnLst/>
            <a:rect r="r" b="b" t="t" l="l"/>
            <a:pathLst>
              <a:path h="295015" w="1783058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476242" y="8956802"/>
            <a:ext cx="1783058" cy="295015"/>
          </a:xfrm>
          <a:custGeom>
            <a:avLst/>
            <a:gdLst/>
            <a:ahLst/>
            <a:cxnLst/>
            <a:rect r="r" b="b" t="t" l="l"/>
            <a:pathLst>
              <a:path h="295015" w="1783058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7494137" y="698454"/>
            <a:ext cx="2556816" cy="2575547"/>
          </a:xfrm>
          <a:custGeom>
            <a:avLst/>
            <a:gdLst/>
            <a:ahLst/>
            <a:cxnLst/>
            <a:rect r="r" b="b" t="t" l="l"/>
            <a:pathLst>
              <a:path h="2575547" w="2556816">
                <a:moveTo>
                  <a:pt x="0" y="0"/>
                </a:moveTo>
                <a:lnTo>
                  <a:pt x="2556815" y="0"/>
                </a:lnTo>
                <a:lnTo>
                  <a:pt x="2556815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79461" y="9578419"/>
            <a:ext cx="2556816" cy="2575547"/>
          </a:xfrm>
          <a:custGeom>
            <a:avLst/>
            <a:gdLst/>
            <a:ahLst/>
            <a:cxnLst/>
            <a:rect r="r" b="b" t="t" l="l"/>
            <a:pathLst>
              <a:path h="2575547" w="2556816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 rot="0">
            <a:off x="1028700" y="8302951"/>
            <a:ext cx="16230600" cy="169519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8" id="8"/>
          <p:cNvSpPr/>
          <p:nvPr/>
        </p:nvSpPr>
        <p:spPr>
          <a:xfrm rot="0">
            <a:off x="1028700" y="1814529"/>
            <a:ext cx="16230600" cy="169519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Freeform 9" id="9"/>
          <p:cNvSpPr/>
          <p:nvPr/>
        </p:nvSpPr>
        <p:spPr>
          <a:xfrm flipH="false" flipV="false" rot="0">
            <a:off x="10202410" y="5431350"/>
            <a:ext cx="631624" cy="631624"/>
          </a:xfrm>
          <a:custGeom>
            <a:avLst/>
            <a:gdLst/>
            <a:ahLst/>
            <a:cxnLst/>
            <a:rect r="r" b="b" t="t" l="l"/>
            <a:pathLst>
              <a:path h="631624" w="631624">
                <a:moveTo>
                  <a:pt x="0" y="0"/>
                </a:moveTo>
                <a:lnTo>
                  <a:pt x="631625" y="0"/>
                </a:lnTo>
                <a:lnTo>
                  <a:pt x="631625" y="631624"/>
                </a:lnTo>
                <a:lnTo>
                  <a:pt x="0" y="63162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202410" y="6411977"/>
            <a:ext cx="698484" cy="710760"/>
          </a:xfrm>
          <a:custGeom>
            <a:avLst/>
            <a:gdLst/>
            <a:ahLst/>
            <a:cxnLst/>
            <a:rect r="r" b="b" t="t" l="l"/>
            <a:pathLst>
              <a:path h="710760" w="698484">
                <a:moveTo>
                  <a:pt x="0" y="0"/>
                </a:moveTo>
                <a:lnTo>
                  <a:pt x="698485" y="0"/>
                </a:lnTo>
                <a:lnTo>
                  <a:pt x="698485" y="710760"/>
                </a:lnTo>
                <a:lnTo>
                  <a:pt x="0" y="71076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171659" y="4333172"/>
            <a:ext cx="662375" cy="626773"/>
          </a:xfrm>
          <a:custGeom>
            <a:avLst/>
            <a:gdLst/>
            <a:ahLst/>
            <a:cxnLst/>
            <a:rect r="r" b="b" t="t" l="l"/>
            <a:pathLst>
              <a:path h="626773" w="662375">
                <a:moveTo>
                  <a:pt x="0" y="0"/>
                </a:moveTo>
                <a:lnTo>
                  <a:pt x="662376" y="0"/>
                </a:lnTo>
                <a:lnTo>
                  <a:pt x="662376" y="626773"/>
                </a:lnTo>
                <a:lnTo>
                  <a:pt x="0" y="62677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28700" y="6908757"/>
            <a:ext cx="5015153" cy="60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39"/>
              </a:lnSpc>
            </a:pPr>
            <a:r>
              <a:rPr lang="en-US" sz="3799">
                <a:solidFill>
                  <a:srgbClr val="FFFFFF"/>
                </a:solidFill>
                <a:latin typeface="Montserrat Italics"/>
              </a:rPr>
              <a:t>¡Muchas gracias!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102898" y="3148967"/>
            <a:ext cx="4433438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90"/>
              </a:lnSpc>
            </a:pPr>
            <a:r>
              <a:rPr lang="en-US" sz="2700">
                <a:solidFill>
                  <a:srgbClr val="FFFFFF"/>
                </a:solidFill>
                <a:latin typeface="Montserrat Extra-Bold Italics"/>
              </a:rPr>
              <a:t>NOS ENCUENTRAS EN: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239715" y="5313774"/>
            <a:ext cx="2815795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24"/>
              </a:lnSpc>
            </a:pPr>
            <a:r>
              <a:rPr lang="en-US" sz="2499" spc="49">
                <a:solidFill>
                  <a:srgbClr val="FFFFFF"/>
                </a:solidFill>
                <a:latin typeface="Montserrat"/>
              </a:rPr>
              <a:t>(55)1945-9015   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428088" y="6333969"/>
            <a:ext cx="4939683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24"/>
              </a:lnSpc>
            </a:pPr>
            <a:r>
              <a:rPr lang="en-US" sz="2499" spc="49">
                <a:solidFill>
                  <a:srgbClr val="FFFFFF"/>
                </a:solidFill>
                <a:latin typeface="Montserrat"/>
              </a:rPr>
              <a:t>www.otis.com.mx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239715" y="3741422"/>
            <a:ext cx="6593242" cy="1402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25"/>
              </a:lnSpc>
            </a:pPr>
          </a:p>
          <a:p>
            <a:pPr>
              <a:lnSpc>
                <a:spcPts val="3825"/>
              </a:lnSpc>
            </a:pPr>
            <a:r>
              <a:rPr lang="en-US" sz="1700" spc="34">
                <a:solidFill>
                  <a:srgbClr val="FFFFFF"/>
                </a:solidFill>
                <a:latin typeface="Montserrat"/>
              </a:rPr>
              <a:t>VERGEL DE COYOACÁN, COYOACÁN C.P. 14340</a:t>
            </a:r>
          </a:p>
          <a:p>
            <a:pPr>
              <a:lnSpc>
                <a:spcPts val="3825"/>
              </a:lnSpc>
            </a:pPr>
            <a:r>
              <a:rPr lang="en-US" sz="1700" spc="34">
                <a:solidFill>
                  <a:srgbClr val="FFFFFF"/>
                </a:solidFill>
                <a:latin typeface="Montserrat"/>
              </a:rPr>
              <a:t>COYOACÁN, C.D.M.X.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356071" y="1795029"/>
            <a:ext cx="8093855" cy="4046927"/>
          </a:xfrm>
          <a:custGeom>
            <a:avLst/>
            <a:gdLst/>
            <a:ahLst/>
            <a:cxnLst/>
            <a:rect r="r" b="b" t="t" l="l"/>
            <a:pathLst>
              <a:path h="4046927" w="8093855">
                <a:moveTo>
                  <a:pt x="0" y="0"/>
                </a:moveTo>
                <a:lnTo>
                  <a:pt x="8093854" y="0"/>
                </a:lnTo>
                <a:lnTo>
                  <a:pt x="8093854" y="4046928"/>
                </a:lnTo>
                <a:lnTo>
                  <a:pt x="0" y="4046928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grpSp>
        <p:nvGrpSpPr>
          <p:cNvPr name="Group 3" id="3"/>
          <p:cNvGrpSpPr/>
          <p:nvPr/>
        </p:nvGrpSpPr>
        <p:grpSpPr>
          <a:xfrm rot="0">
            <a:off x="-1319909" y="2589227"/>
            <a:ext cx="10167425" cy="1301319"/>
            <a:chOff x="0" y="0"/>
            <a:chExt cx="5159815" cy="660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159816" cy="660400"/>
            </a:xfrm>
            <a:custGeom>
              <a:avLst/>
              <a:gdLst/>
              <a:ahLst/>
              <a:cxnLst/>
              <a:rect r="r" b="b" t="t" l="l"/>
              <a:pathLst>
                <a:path h="660400" w="5159816">
                  <a:moveTo>
                    <a:pt x="5035355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035355" y="0"/>
                  </a:lnTo>
                  <a:cubicBezTo>
                    <a:pt x="5103935" y="0"/>
                    <a:pt x="5159816" y="55880"/>
                    <a:pt x="5159816" y="124460"/>
                  </a:cubicBezTo>
                  <a:lnTo>
                    <a:pt x="5159816" y="535940"/>
                  </a:lnTo>
                  <a:cubicBezTo>
                    <a:pt x="5159816" y="604520"/>
                    <a:pt x="5103935" y="660400"/>
                    <a:pt x="5035355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-1319909" y="4974618"/>
            <a:ext cx="10167425" cy="1301319"/>
            <a:chOff x="0" y="0"/>
            <a:chExt cx="5159815" cy="660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159816" cy="660400"/>
            </a:xfrm>
            <a:custGeom>
              <a:avLst/>
              <a:gdLst/>
              <a:ahLst/>
              <a:cxnLst/>
              <a:rect r="r" b="b" t="t" l="l"/>
              <a:pathLst>
                <a:path h="660400" w="5159816">
                  <a:moveTo>
                    <a:pt x="5035355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035355" y="0"/>
                  </a:lnTo>
                  <a:cubicBezTo>
                    <a:pt x="5103935" y="0"/>
                    <a:pt x="5159816" y="55880"/>
                    <a:pt x="5159816" y="124460"/>
                  </a:cubicBezTo>
                  <a:lnTo>
                    <a:pt x="5159816" y="535940"/>
                  </a:lnTo>
                  <a:cubicBezTo>
                    <a:pt x="5159816" y="604520"/>
                    <a:pt x="5103935" y="660400"/>
                    <a:pt x="5035355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319909" y="7361787"/>
            <a:ext cx="10167425" cy="1301319"/>
            <a:chOff x="0" y="0"/>
            <a:chExt cx="5159815" cy="660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159816" cy="660400"/>
            </a:xfrm>
            <a:custGeom>
              <a:avLst/>
              <a:gdLst/>
              <a:ahLst/>
              <a:cxnLst/>
              <a:rect r="r" b="b" t="t" l="l"/>
              <a:pathLst>
                <a:path h="660400" w="5159816">
                  <a:moveTo>
                    <a:pt x="5035355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035355" y="0"/>
                  </a:lnTo>
                  <a:cubicBezTo>
                    <a:pt x="5103935" y="0"/>
                    <a:pt x="5159816" y="55880"/>
                    <a:pt x="5159816" y="124460"/>
                  </a:cubicBezTo>
                  <a:lnTo>
                    <a:pt x="5159816" y="535940"/>
                  </a:lnTo>
                  <a:cubicBezTo>
                    <a:pt x="5159816" y="604520"/>
                    <a:pt x="5103935" y="660400"/>
                    <a:pt x="5035355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10227715" y="2318208"/>
            <a:ext cx="6614138" cy="6614138"/>
          </a:xfrm>
          <a:custGeom>
            <a:avLst/>
            <a:gdLst/>
            <a:ahLst/>
            <a:cxnLst/>
            <a:rect r="r" b="b" t="t" l="l"/>
            <a:pathLst>
              <a:path h="6614138" w="6614138">
                <a:moveTo>
                  <a:pt x="0" y="0"/>
                </a:moveTo>
                <a:lnTo>
                  <a:pt x="6614138" y="0"/>
                </a:lnTo>
                <a:lnTo>
                  <a:pt x="6614138" y="6614138"/>
                </a:lnTo>
                <a:lnTo>
                  <a:pt x="0" y="66141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134937" y="1143000"/>
            <a:ext cx="14018125" cy="642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5"/>
              </a:lnSpc>
            </a:pPr>
            <a:r>
              <a:rPr lang="en-US" sz="4995" spc="-294">
                <a:solidFill>
                  <a:srgbClr val="263F6B"/>
                </a:solidFill>
                <a:latin typeface="Montserrat Extra-Bold Italics"/>
              </a:rPr>
              <a:t>EQUIPO: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57812" y="2876667"/>
            <a:ext cx="7594499" cy="688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89"/>
              </a:lnSpc>
            </a:pPr>
            <a:r>
              <a:rPr lang="en-US" sz="4299" spc="85">
                <a:solidFill>
                  <a:srgbClr val="FFFFFF"/>
                </a:solidFill>
                <a:latin typeface="Montserrat"/>
              </a:rPr>
              <a:t>Ing. Belén Gaytán Herrera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0" y="5262057"/>
            <a:ext cx="7594499" cy="688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89"/>
              </a:lnSpc>
            </a:pPr>
            <a:r>
              <a:rPr lang="en-US" sz="4299" spc="85">
                <a:solidFill>
                  <a:srgbClr val="FFFFFF"/>
                </a:solidFill>
                <a:latin typeface="Montserrat"/>
              </a:rPr>
              <a:t>Ing. Bryan Mejía Ramos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57812" y="7647537"/>
            <a:ext cx="7594499" cy="688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89"/>
              </a:lnSpc>
            </a:pPr>
            <a:r>
              <a:rPr lang="en-US" sz="4299" spc="85">
                <a:solidFill>
                  <a:srgbClr val="FFFFFF"/>
                </a:solidFill>
                <a:latin typeface="Montserrat"/>
              </a:rPr>
              <a:t>Ing. Cristian Ruiz Aguilar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53016" y="3861972"/>
            <a:ext cx="7594499" cy="529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89"/>
              </a:lnSpc>
            </a:pPr>
            <a:r>
              <a:rPr lang="en-US" sz="3299" spc="65">
                <a:solidFill>
                  <a:srgbClr val="000000"/>
                </a:solidFill>
                <a:latin typeface="Montserrat"/>
              </a:rPr>
              <a:t>Ingeniera en computación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53016" y="6245672"/>
            <a:ext cx="7594499" cy="529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89"/>
              </a:lnSpc>
            </a:pPr>
            <a:r>
              <a:rPr lang="en-US" sz="3299" spc="65">
                <a:solidFill>
                  <a:srgbClr val="000000"/>
                </a:solidFill>
                <a:latin typeface="Montserrat"/>
              </a:rPr>
              <a:t>Ingeniero en computación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53016" y="8617847"/>
            <a:ext cx="7594499" cy="529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89"/>
              </a:lnSpc>
            </a:pPr>
            <a:r>
              <a:rPr lang="en-US" sz="3299" spc="65">
                <a:solidFill>
                  <a:srgbClr val="000000"/>
                </a:solidFill>
                <a:latin typeface="Montserrat"/>
              </a:rPr>
              <a:t>Ingeniero en computación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name="AutoShape 3" id="3"/>
          <p:cNvSpPr/>
          <p:nvPr/>
        </p:nvSpPr>
        <p:spPr>
          <a:xfrm rot="2700000">
            <a:off x="-2646503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AutoShape 4" id="4"/>
          <p:cNvSpPr/>
          <p:nvPr/>
        </p:nvSpPr>
        <p:spPr>
          <a:xfrm rot="2700000">
            <a:off x="15641497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grpSp>
        <p:nvGrpSpPr>
          <p:cNvPr name="Group 5" id="5"/>
          <p:cNvGrpSpPr/>
          <p:nvPr/>
        </p:nvGrpSpPr>
        <p:grpSpPr>
          <a:xfrm rot="0">
            <a:off x="1082240" y="7132671"/>
            <a:ext cx="4626722" cy="2734641"/>
            <a:chOff x="0" y="0"/>
            <a:chExt cx="1687841" cy="99760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87841" cy="997604"/>
            </a:xfrm>
            <a:custGeom>
              <a:avLst/>
              <a:gdLst/>
              <a:ahLst/>
              <a:cxnLst/>
              <a:rect r="r" b="b" t="t" l="l"/>
              <a:pathLst>
                <a:path h="997604" w="1687841">
                  <a:moveTo>
                    <a:pt x="1563381" y="997604"/>
                  </a:moveTo>
                  <a:lnTo>
                    <a:pt x="124460" y="997604"/>
                  </a:lnTo>
                  <a:cubicBezTo>
                    <a:pt x="55880" y="997604"/>
                    <a:pt x="0" y="941724"/>
                    <a:pt x="0" y="87314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873144"/>
                  </a:lnTo>
                  <a:cubicBezTo>
                    <a:pt x="1687841" y="941724"/>
                    <a:pt x="1631961" y="997604"/>
                    <a:pt x="1563381" y="997604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-2512615" y="1681677"/>
            <a:ext cx="8253464" cy="1309890"/>
            <a:chOff x="0" y="0"/>
            <a:chExt cx="4161103" cy="660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161103" cy="660400"/>
            </a:xfrm>
            <a:custGeom>
              <a:avLst/>
              <a:gdLst/>
              <a:ahLst/>
              <a:cxnLst/>
              <a:rect r="r" b="b" t="t" l="l"/>
              <a:pathLst>
                <a:path h="660400" w="4161103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547151" y="1681677"/>
            <a:ext cx="8253464" cy="1309890"/>
            <a:chOff x="0" y="0"/>
            <a:chExt cx="4161103" cy="6604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161103" cy="660400"/>
            </a:xfrm>
            <a:custGeom>
              <a:avLst/>
              <a:gdLst/>
              <a:ahLst/>
              <a:cxnLst/>
              <a:rect r="r" b="b" t="t" l="l"/>
              <a:pathLst>
                <a:path h="660400" w="4161103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6830639" y="7132671"/>
            <a:ext cx="4626722" cy="2734641"/>
            <a:chOff x="0" y="0"/>
            <a:chExt cx="1687841" cy="99760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687841" cy="997604"/>
            </a:xfrm>
            <a:custGeom>
              <a:avLst/>
              <a:gdLst/>
              <a:ahLst/>
              <a:cxnLst/>
              <a:rect r="r" b="b" t="t" l="l"/>
              <a:pathLst>
                <a:path h="997604" w="1687841">
                  <a:moveTo>
                    <a:pt x="1563381" y="997604"/>
                  </a:moveTo>
                  <a:lnTo>
                    <a:pt x="124460" y="997604"/>
                  </a:lnTo>
                  <a:cubicBezTo>
                    <a:pt x="55880" y="997604"/>
                    <a:pt x="0" y="941724"/>
                    <a:pt x="0" y="87314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873144"/>
                  </a:lnTo>
                  <a:cubicBezTo>
                    <a:pt x="1687841" y="941724"/>
                    <a:pt x="1631961" y="997604"/>
                    <a:pt x="1563381" y="997604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2579038" y="7132671"/>
            <a:ext cx="4626722" cy="2734641"/>
            <a:chOff x="0" y="0"/>
            <a:chExt cx="1687841" cy="99760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687841" cy="997604"/>
            </a:xfrm>
            <a:custGeom>
              <a:avLst/>
              <a:gdLst/>
              <a:ahLst/>
              <a:cxnLst/>
              <a:rect r="r" b="b" t="t" l="l"/>
              <a:pathLst>
                <a:path h="997604" w="1687841">
                  <a:moveTo>
                    <a:pt x="1563381" y="997604"/>
                  </a:moveTo>
                  <a:lnTo>
                    <a:pt x="124460" y="997604"/>
                  </a:lnTo>
                  <a:cubicBezTo>
                    <a:pt x="55880" y="997604"/>
                    <a:pt x="0" y="941724"/>
                    <a:pt x="0" y="87314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873144"/>
                  </a:lnTo>
                  <a:cubicBezTo>
                    <a:pt x="1687841" y="941724"/>
                    <a:pt x="1631961" y="997604"/>
                    <a:pt x="1563381" y="997604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5708962" y="670302"/>
            <a:ext cx="6665282" cy="3332641"/>
          </a:xfrm>
          <a:custGeom>
            <a:avLst/>
            <a:gdLst/>
            <a:ahLst/>
            <a:cxnLst/>
            <a:rect r="r" b="b" t="t" l="l"/>
            <a:pathLst>
              <a:path h="3332641" w="6665282">
                <a:moveTo>
                  <a:pt x="0" y="0"/>
                </a:moveTo>
                <a:lnTo>
                  <a:pt x="6665282" y="0"/>
                </a:lnTo>
                <a:lnTo>
                  <a:pt x="6665282" y="3332641"/>
                </a:lnTo>
                <a:lnTo>
                  <a:pt x="0" y="33326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921593" y="4811936"/>
            <a:ext cx="14720404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50">
                <a:solidFill>
                  <a:srgbClr val="212423"/>
                </a:solidFill>
                <a:latin typeface="Montserrat"/>
              </a:rPr>
              <a:t>Creamos bases de datos confiables y eficientes para empresas, potenciando su capacidad para tomar decisiones basadas en datos. Nos enfocamos en la calidad y la integridad, brindando soluciones que impulsen el crecimiento y la innovación.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83811" y="7356841"/>
            <a:ext cx="4223581" cy="216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49">
                <a:solidFill>
                  <a:srgbClr val="FFFFFF"/>
                </a:solidFill>
                <a:latin typeface="Montserrat"/>
              </a:rPr>
              <a:t>Proporcionar bases de datos confiables que impulsen el éxito empresarial a través de la información íntegra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132854" y="7179191"/>
            <a:ext cx="4022291" cy="2603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49">
                <a:solidFill>
                  <a:srgbClr val="FFFFFF"/>
                </a:solidFill>
                <a:latin typeface="Montserrat"/>
              </a:rPr>
              <a:t>Crecer en el desarrollo de bases de datos innovadoras que potencien el desarrollo de los datos de diversas empresas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608227" y="7398266"/>
            <a:ext cx="4651073" cy="216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49">
                <a:solidFill>
                  <a:srgbClr val="FFFFFF"/>
                </a:solidFill>
                <a:latin typeface="Montserrat"/>
              </a:rPr>
              <a:t>Brindar bases de datos de alta calidad, seguridad y adaptabilidad, impulsando la competitividad de nuestros clientes.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678746" y="3897906"/>
            <a:ext cx="4930507" cy="633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88"/>
              </a:lnSpc>
            </a:pPr>
            <a:r>
              <a:rPr lang="en-US" sz="2941" spc="58">
                <a:solidFill>
                  <a:srgbClr val="263F6B"/>
                </a:solidFill>
                <a:latin typeface="Montserrat Extra-Bold"/>
              </a:rPr>
              <a:t>¿Quién es OTIS?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646003" y="6341995"/>
            <a:ext cx="3499197" cy="633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88"/>
              </a:lnSpc>
            </a:pPr>
            <a:r>
              <a:rPr lang="en-US" sz="2941" spc="58">
                <a:solidFill>
                  <a:srgbClr val="263F6B"/>
                </a:solidFill>
                <a:latin typeface="Montserrat Extra-Bold"/>
              </a:rPr>
              <a:t>Nuestra misión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394402" y="6341995"/>
            <a:ext cx="3499197" cy="633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88"/>
              </a:lnSpc>
            </a:pPr>
            <a:r>
              <a:rPr lang="en-US" sz="2941" spc="58">
                <a:solidFill>
                  <a:srgbClr val="263F6B"/>
                </a:solidFill>
                <a:latin typeface="Montserrat Extra-Bold"/>
              </a:rPr>
              <a:t>Nuestra visión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142800" y="6341995"/>
            <a:ext cx="3499197" cy="633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88"/>
              </a:lnSpc>
            </a:pPr>
            <a:r>
              <a:rPr lang="en-US" sz="2941" spc="58">
                <a:solidFill>
                  <a:srgbClr val="263F6B"/>
                </a:solidFill>
                <a:latin typeface="Montserrat Extra-Bold"/>
              </a:rPr>
              <a:t>Nuestras metas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3F6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000000">
              <a:alpha val="6667"/>
            </a:srgbClr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5655422" y="1654922"/>
            <a:ext cx="6977156" cy="6977156"/>
          </a:xfrm>
          <a:custGeom>
            <a:avLst/>
            <a:gdLst/>
            <a:ahLst/>
            <a:cxnLst/>
            <a:rect r="r" b="b" t="t" l="l"/>
            <a:pathLst>
              <a:path h="6977156" w="6977156">
                <a:moveTo>
                  <a:pt x="0" y="0"/>
                </a:moveTo>
                <a:lnTo>
                  <a:pt x="6977156" y="0"/>
                </a:lnTo>
                <a:lnTo>
                  <a:pt x="6977156" y="6977156"/>
                </a:lnTo>
                <a:lnTo>
                  <a:pt x="0" y="69771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707239">
            <a:off x="10339641" y="7796868"/>
            <a:ext cx="1675183" cy="831310"/>
          </a:xfrm>
          <a:custGeom>
            <a:avLst/>
            <a:gdLst/>
            <a:ahLst/>
            <a:cxnLst/>
            <a:rect r="r" b="b" t="t" l="l"/>
            <a:pathLst>
              <a:path h="831310" w="1675183">
                <a:moveTo>
                  <a:pt x="0" y="0"/>
                </a:moveTo>
                <a:lnTo>
                  <a:pt x="1675183" y="0"/>
                </a:lnTo>
                <a:lnTo>
                  <a:pt x="1675183" y="831310"/>
                </a:lnTo>
                <a:lnTo>
                  <a:pt x="0" y="8313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1707239">
            <a:off x="6064753" y="2118368"/>
            <a:ext cx="1675183" cy="831310"/>
          </a:xfrm>
          <a:custGeom>
            <a:avLst/>
            <a:gdLst/>
            <a:ahLst/>
            <a:cxnLst/>
            <a:rect r="r" b="b" t="t" l="l"/>
            <a:pathLst>
              <a:path h="831310" w="1675183">
                <a:moveTo>
                  <a:pt x="1675184" y="831309"/>
                </a:moveTo>
                <a:lnTo>
                  <a:pt x="0" y="831309"/>
                </a:lnTo>
                <a:lnTo>
                  <a:pt x="0" y="0"/>
                </a:lnTo>
                <a:lnTo>
                  <a:pt x="1675184" y="0"/>
                </a:lnTo>
                <a:lnTo>
                  <a:pt x="1675184" y="831309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280212" y="1654922"/>
            <a:ext cx="2230779" cy="2726508"/>
          </a:xfrm>
          <a:custGeom>
            <a:avLst/>
            <a:gdLst/>
            <a:ahLst/>
            <a:cxnLst/>
            <a:rect r="r" b="b" t="t" l="l"/>
            <a:pathLst>
              <a:path h="2726508" w="2230779">
                <a:moveTo>
                  <a:pt x="0" y="0"/>
                </a:moveTo>
                <a:lnTo>
                  <a:pt x="2230779" y="0"/>
                </a:lnTo>
                <a:lnTo>
                  <a:pt x="2230779" y="2726508"/>
                </a:lnTo>
                <a:lnTo>
                  <a:pt x="0" y="272650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811359" y="3477180"/>
            <a:ext cx="6665282" cy="3332641"/>
          </a:xfrm>
          <a:custGeom>
            <a:avLst/>
            <a:gdLst/>
            <a:ahLst/>
            <a:cxnLst/>
            <a:rect r="r" b="b" t="t" l="l"/>
            <a:pathLst>
              <a:path h="3332641" w="6665282">
                <a:moveTo>
                  <a:pt x="0" y="0"/>
                </a:moveTo>
                <a:lnTo>
                  <a:pt x="6665282" y="0"/>
                </a:lnTo>
                <a:lnTo>
                  <a:pt x="6665282" y="3332640"/>
                </a:lnTo>
                <a:lnTo>
                  <a:pt x="0" y="333264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387533" y="6162896"/>
            <a:ext cx="3517680" cy="2814144"/>
          </a:xfrm>
          <a:custGeom>
            <a:avLst/>
            <a:gdLst/>
            <a:ahLst/>
            <a:cxnLst/>
            <a:rect r="r" b="b" t="t" l="l"/>
            <a:pathLst>
              <a:path h="2814144" w="3517680">
                <a:moveTo>
                  <a:pt x="0" y="0"/>
                </a:moveTo>
                <a:lnTo>
                  <a:pt x="3517680" y="0"/>
                </a:lnTo>
                <a:lnTo>
                  <a:pt x="3517680" y="2814144"/>
                </a:lnTo>
                <a:lnTo>
                  <a:pt x="0" y="281414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234655" y="1000125"/>
            <a:ext cx="4321892" cy="467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24"/>
              </a:lnSpc>
            </a:pPr>
            <a:r>
              <a:rPr lang="en-US" sz="2941" spc="58">
                <a:solidFill>
                  <a:srgbClr val="FFFFFF"/>
                </a:solidFill>
                <a:latin typeface="Montserrat Extra-Bold"/>
              </a:rPr>
              <a:t>BASES DE DATOS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033446" y="5432776"/>
            <a:ext cx="4225854" cy="467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24"/>
              </a:lnSpc>
            </a:pPr>
            <a:r>
              <a:rPr lang="en-US" sz="2941" spc="58">
                <a:solidFill>
                  <a:srgbClr val="FFFFFF"/>
                </a:solidFill>
                <a:latin typeface="Montserrat Extra-Bold"/>
              </a:rPr>
              <a:t>INTERFAZ GRÁFICA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name="AutoShape 3" id="3"/>
          <p:cNvSpPr/>
          <p:nvPr/>
        </p:nvSpPr>
        <p:spPr>
          <a:xfrm rot="-8231889">
            <a:off x="-10109114" y="6176620"/>
            <a:ext cx="16230600" cy="10441156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AutoShape 4" id="4"/>
          <p:cNvSpPr/>
          <p:nvPr/>
        </p:nvSpPr>
        <p:spPr>
          <a:xfrm rot="-8231889">
            <a:off x="-10507643" y="6538090"/>
            <a:ext cx="16230600" cy="10441156"/>
          </a:xfrm>
          <a:prstGeom prst="rect">
            <a:avLst/>
          </a:prstGeom>
          <a:solidFill>
            <a:srgbClr val="263F6B"/>
          </a:solid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1028700"/>
            <a:ext cx="1783058" cy="295015"/>
          </a:xfrm>
          <a:custGeom>
            <a:avLst/>
            <a:gdLst/>
            <a:ahLst/>
            <a:cxnLst/>
            <a:rect r="r" b="b" t="t" l="l"/>
            <a:pathLst>
              <a:path h="295015" w="1783058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452893" y="7316416"/>
            <a:ext cx="2556816" cy="2575547"/>
          </a:xfrm>
          <a:custGeom>
            <a:avLst/>
            <a:gdLst/>
            <a:ahLst/>
            <a:cxnLst/>
            <a:rect r="r" b="b" t="t" l="l"/>
            <a:pathLst>
              <a:path h="2575547" w="2556816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730039" y="1733723"/>
            <a:ext cx="2556816" cy="2575547"/>
          </a:xfrm>
          <a:custGeom>
            <a:avLst/>
            <a:gdLst/>
            <a:ahLst/>
            <a:cxnLst/>
            <a:rect r="r" b="b" t="t" l="l"/>
            <a:pathLst>
              <a:path h="2575547" w="2556816">
                <a:moveTo>
                  <a:pt x="0" y="0"/>
                </a:moveTo>
                <a:lnTo>
                  <a:pt x="2556815" y="0"/>
                </a:lnTo>
                <a:lnTo>
                  <a:pt x="2556815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>
            <a:off x="1920229" y="1733723"/>
            <a:ext cx="1386321" cy="0"/>
          </a:xfrm>
          <a:prstGeom prst="line">
            <a:avLst/>
          </a:prstGeom>
          <a:ln cap="flat" w="76200">
            <a:solidFill>
              <a:srgbClr val="263F6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9988005" y="2254787"/>
            <a:ext cx="5922261" cy="6349402"/>
          </a:xfrm>
          <a:custGeom>
            <a:avLst/>
            <a:gdLst/>
            <a:ahLst/>
            <a:cxnLst/>
            <a:rect r="r" b="b" t="t" l="l"/>
            <a:pathLst>
              <a:path h="6349402" w="5922261">
                <a:moveTo>
                  <a:pt x="0" y="0"/>
                </a:moveTo>
                <a:lnTo>
                  <a:pt x="5922260" y="0"/>
                </a:lnTo>
                <a:lnTo>
                  <a:pt x="5922260" y="6349402"/>
                </a:lnTo>
                <a:lnTo>
                  <a:pt x="0" y="634940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920229" y="1924223"/>
            <a:ext cx="5679993" cy="1900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314"/>
              </a:lnSpc>
            </a:pPr>
            <a:r>
              <a:rPr lang="en-US" sz="7464" spc="-440">
                <a:solidFill>
                  <a:srgbClr val="263F6B"/>
                </a:solidFill>
                <a:latin typeface="Montserrat Extra-Bold Italics"/>
              </a:rPr>
              <a:t>¿BASE DE DATOS?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20229" y="4271170"/>
            <a:ext cx="6525147" cy="2757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05"/>
              </a:lnSpc>
              <a:spcBef>
                <a:spcPct val="0"/>
              </a:spcBef>
            </a:pPr>
            <a:r>
              <a:rPr lang="en-US" sz="3388" spc="67">
                <a:solidFill>
                  <a:srgbClr val="263F6B"/>
                </a:solidFill>
                <a:latin typeface="Montserrat"/>
              </a:rPr>
              <a:t>Es un sistema que almacena datos de un contexto específico para su posterior control, manejo o administración.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grpSp>
        <p:nvGrpSpPr>
          <p:cNvPr name="Group 3" id="3"/>
          <p:cNvGrpSpPr/>
          <p:nvPr/>
        </p:nvGrpSpPr>
        <p:grpSpPr>
          <a:xfrm rot="0">
            <a:off x="10259443" y="4915498"/>
            <a:ext cx="5995334" cy="4231939"/>
            <a:chOff x="0" y="0"/>
            <a:chExt cx="1500474" cy="105914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00474" cy="1059143"/>
            </a:xfrm>
            <a:custGeom>
              <a:avLst/>
              <a:gdLst/>
              <a:ahLst/>
              <a:cxnLst/>
              <a:rect r="r" b="b" t="t" l="l"/>
              <a:pathLst>
                <a:path h="1059143" w="1500474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3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1125442" y="1652458"/>
            <a:ext cx="4263336" cy="4263336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655320" y="655320"/>
              <a:ext cx="5039360" cy="5039360"/>
            </a:xfrm>
            <a:custGeom>
              <a:avLst/>
              <a:gdLst/>
              <a:ahLst/>
              <a:cxnLst/>
              <a:rect r="r" b="b" t="t" l="l"/>
              <a:pathLst>
                <a:path h="5039360" w="5039360">
                  <a:moveTo>
                    <a:pt x="2519680" y="0"/>
                  </a:moveTo>
                  <a:cubicBezTo>
                    <a:pt x="1127760" y="0"/>
                    <a:pt x="0" y="1127760"/>
                    <a:pt x="0" y="2519680"/>
                  </a:cubicBezTo>
                  <a:cubicBezTo>
                    <a:pt x="0" y="3911600"/>
                    <a:pt x="1127760" y="5039360"/>
                    <a:pt x="2519680" y="5039360"/>
                  </a:cubicBezTo>
                  <a:cubicBezTo>
                    <a:pt x="3911600" y="5039360"/>
                    <a:pt x="5039360" y="3911600"/>
                    <a:pt x="5039360" y="2519680"/>
                  </a:cubicBezTo>
                  <a:cubicBezTo>
                    <a:pt x="5039360" y="1127760"/>
                    <a:pt x="3911600" y="0"/>
                    <a:pt x="251968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3670" y="0"/>
                    <a:pt x="0" y="1424940"/>
                    <a:pt x="0" y="3175000"/>
                  </a:cubicBezTo>
                  <a:cubicBezTo>
                    <a:pt x="0" y="4925060"/>
                    <a:pt x="1423670" y="6350000"/>
                    <a:pt x="3175000" y="6350000"/>
                  </a:cubicBezTo>
                  <a:cubicBezTo>
                    <a:pt x="4925060" y="6350000"/>
                    <a:pt x="6350000" y="4926330"/>
                    <a:pt x="6350000" y="3175000"/>
                  </a:cubicBezTo>
                  <a:cubicBezTo>
                    <a:pt x="6350000" y="1424940"/>
                    <a:pt x="4926330" y="0"/>
                    <a:pt x="3175000" y="0"/>
                  </a:cubicBezTo>
                  <a:close/>
                  <a:moveTo>
                    <a:pt x="3175000" y="5833110"/>
                  </a:moveTo>
                  <a:cubicBezTo>
                    <a:pt x="1709420" y="5833110"/>
                    <a:pt x="516890" y="4640580"/>
                    <a:pt x="516890" y="3175000"/>
                  </a:cubicBezTo>
                  <a:cubicBezTo>
                    <a:pt x="516890" y="1709420"/>
                    <a:pt x="1709420" y="516890"/>
                    <a:pt x="3175000" y="516890"/>
                  </a:cubicBezTo>
                  <a:cubicBezTo>
                    <a:pt x="4640580" y="516890"/>
                    <a:pt x="5833110" y="1709420"/>
                    <a:pt x="5833110" y="3175000"/>
                  </a:cubicBezTo>
                  <a:cubicBezTo>
                    <a:pt x="5833110" y="4640580"/>
                    <a:pt x="4640580" y="5833110"/>
                    <a:pt x="3175000" y="583311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name="AutoShape 8" id="8"/>
          <p:cNvSpPr/>
          <p:nvPr/>
        </p:nvSpPr>
        <p:spPr>
          <a:xfrm rot="-2700000">
            <a:off x="15641497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AutoShape 9" id="9"/>
          <p:cNvSpPr/>
          <p:nvPr/>
        </p:nvSpPr>
        <p:spPr>
          <a:xfrm rot="-2700000">
            <a:off x="-2646503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TextBox 10" id="10"/>
          <p:cNvSpPr txBox="true"/>
          <p:nvPr/>
        </p:nvSpPr>
        <p:spPr>
          <a:xfrm rot="0">
            <a:off x="933268" y="3270848"/>
            <a:ext cx="8727569" cy="2522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29"/>
              </a:lnSpc>
            </a:pPr>
            <a:r>
              <a:rPr lang="en-US" sz="3099" spc="61">
                <a:solidFill>
                  <a:srgbClr val="000000"/>
                </a:solidFill>
                <a:latin typeface="Montserrat"/>
              </a:rPr>
              <a:t>OTIS nació gracias a la oportunidad que Rancho la Florida nos brindó para ofrecer nuestros servicios y diseñar una base de datos para administrar los datos de su granja y sus servicios.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844605" y="6435725"/>
            <a:ext cx="4825010" cy="2035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>
                <a:solidFill>
                  <a:srgbClr val="FFFFFF"/>
                </a:solidFill>
                <a:latin typeface="Montserrat"/>
              </a:rPr>
              <a:t>Ubicado en San Miguel de Allende, Guanajuato, fue nuestro primer cliente y el punto clave del nacimiento de OTIS.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125442" y="5685924"/>
            <a:ext cx="4263336" cy="44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799" spc="55">
                <a:solidFill>
                  <a:srgbClr val="FFFFFF"/>
                </a:solidFill>
                <a:latin typeface="Montserrat Extra-Bold"/>
              </a:rPr>
              <a:t>RANCHO LA FLORIDA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1243598"/>
            <a:ext cx="8536705" cy="778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61"/>
              </a:lnSpc>
            </a:pPr>
            <a:r>
              <a:rPr lang="en-US" sz="5879" spc="-346">
                <a:solidFill>
                  <a:srgbClr val="263F6B"/>
                </a:solidFill>
                <a:latin typeface="Montserrat Extra-Bold Italics"/>
              </a:rPr>
              <a:t>¿DE DÓNDE VENIMOS?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6624582"/>
            <a:ext cx="8727569" cy="2018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29"/>
              </a:lnSpc>
            </a:pPr>
            <a:r>
              <a:rPr lang="en-US" sz="3099" spc="61">
                <a:solidFill>
                  <a:srgbClr val="000000"/>
                </a:solidFill>
                <a:latin typeface="Montserrat"/>
              </a:rPr>
              <a:t>El nombre OTIS nació de la apreciación por las vacas del rancho, y por la similitud  con el protagonista de la serie animada La Granja (Barnyard).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7843"/>
            </a:srgbClr>
          </a:solidFill>
        </p:spPr>
      </p:sp>
      <p:grpSp>
        <p:nvGrpSpPr>
          <p:cNvPr name="Group 3" id="3"/>
          <p:cNvGrpSpPr/>
          <p:nvPr/>
        </p:nvGrpSpPr>
        <p:grpSpPr>
          <a:xfrm rot="0">
            <a:off x="7527747" y="-1825476"/>
            <a:ext cx="16230600" cy="16230600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8002557" y="1028700"/>
            <a:ext cx="12008422" cy="12008374"/>
            <a:chOff x="0" y="0"/>
            <a:chExt cx="6350000" cy="63499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49999" t="0" r="-49999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5476242" y="8852422"/>
            <a:ext cx="1783058" cy="295015"/>
          </a:xfrm>
          <a:custGeom>
            <a:avLst/>
            <a:gdLst/>
            <a:ahLst/>
            <a:cxnLst/>
            <a:rect r="r" b="b" t="t" l="l"/>
            <a:pathLst>
              <a:path h="295015" w="1783058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1028700"/>
            <a:ext cx="1783058" cy="295015"/>
          </a:xfrm>
          <a:custGeom>
            <a:avLst/>
            <a:gdLst/>
            <a:ahLst/>
            <a:cxnLst/>
            <a:rect r="r" b="b" t="t" l="l"/>
            <a:pathLst>
              <a:path h="295015" w="1783058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1218956" y="2994077"/>
            <a:ext cx="5141139" cy="514113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213559">
                <a:alpha val="78824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1480667" y="3226562"/>
            <a:ext cx="4617717" cy="4676169"/>
          </a:xfrm>
          <a:custGeom>
            <a:avLst/>
            <a:gdLst/>
            <a:ahLst/>
            <a:cxnLst/>
            <a:rect r="r" b="b" t="t" l="l"/>
            <a:pathLst>
              <a:path h="4676169" w="4617717">
                <a:moveTo>
                  <a:pt x="0" y="0"/>
                </a:moveTo>
                <a:lnTo>
                  <a:pt x="4617717" y="0"/>
                </a:lnTo>
                <a:lnTo>
                  <a:pt x="4617717" y="4676168"/>
                </a:lnTo>
                <a:lnTo>
                  <a:pt x="0" y="467616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30597" t="-16941" r="-130403" b="-107513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00438" y="2480279"/>
            <a:ext cx="7523588" cy="2406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254"/>
              </a:lnSpc>
            </a:pPr>
            <a:r>
              <a:rPr lang="en-US" sz="9443" spc="-557">
                <a:solidFill>
                  <a:srgbClr val="263F6B"/>
                </a:solidFill>
                <a:latin typeface="Montserrat Extra-Bold Italics"/>
              </a:rPr>
              <a:t>PAPELERÍA CLARKY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2563167" y="6439740"/>
            <a:ext cx="2525543" cy="2707697"/>
          </a:xfrm>
          <a:custGeom>
            <a:avLst/>
            <a:gdLst/>
            <a:ahLst/>
            <a:cxnLst/>
            <a:rect r="r" b="b" t="t" l="l"/>
            <a:pathLst>
              <a:path h="2707697" w="2525543">
                <a:moveTo>
                  <a:pt x="0" y="0"/>
                </a:moveTo>
                <a:lnTo>
                  <a:pt x="2525542" y="0"/>
                </a:lnTo>
                <a:lnTo>
                  <a:pt x="2525542" y="2707697"/>
                </a:lnTo>
                <a:lnTo>
                  <a:pt x="0" y="27076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name="AutoShape 3" id="3"/>
          <p:cNvSpPr/>
          <p:nvPr/>
        </p:nvSpPr>
        <p:spPr>
          <a:xfrm rot="-8231889">
            <a:off x="-10109114" y="6176620"/>
            <a:ext cx="16230600" cy="10441156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AutoShape 4" id="4"/>
          <p:cNvSpPr/>
          <p:nvPr/>
        </p:nvSpPr>
        <p:spPr>
          <a:xfrm rot="-8231889">
            <a:off x="-10507643" y="6538090"/>
            <a:ext cx="16230600" cy="10441156"/>
          </a:xfrm>
          <a:prstGeom prst="rect">
            <a:avLst/>
          </a:prstGeom>
          <a:solidFill>
            <a:srgbClr val="263F6B"/>
          </a:solidFill>
        </p:spPr>
      </p:sp>
      <p:sp>
        <p:nvSpPr>
          <p:cNvPr name="Freeform 5" id="5"/>
          <p:cNvSpPr/>
          <p:nvPr/>
        </p:nvSpPr>
        <p:spPr>
          <a:xfrm flipH="false" flipV="false" rot="0">
            <a:off x="17452893" y="7316416"/>
            <a:ext cx="2556816" cy="2575547"/>
          </a:xfrm>
          <a:custGeom>
            <a:avLst/>
            <a:gdLst/>
            <a:ahLst/>
            <a:cxnLst/>
            <a:rect r="r" b="b" t="t" l="l"/>
            <a:pathLst>
              <a:path h="2575547" w="2556816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730039" y="1733723"/>
            <a:ext cx="2556816" cy="2575547"/>
          </a:xfrm>
          <a:custGeom>
            <a:avLst/>
            <a:gdLst/>
            <a:ahLst/>
            <a:cxnLst/>
            <a:rect r="r" b="b" t="t" l="l"/>
            <a:pathLst>
              <a:path h="2575547" w="2556816">
                <a:moveTo>
                  <a:pt x="0" y="0"/>
                </a:moveTo>
                <a:lnTo>
                  <a:pt x="2556815" y="0"/>
                </a:lnTo>
                <a:lnTo>
                  <a:pt x="2556815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1028700" y="2452326"/>
            <a:ext cx="1386321" cy="0"/>
          </a:xfrm>
          <a:prstGeom prst="line">
            <a:avLst/>
          </a:prstGeom>
          <a:ln cap="flat" w="76200">
            <a:solidFill>
              <a:srgbClr val="263F6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028700" y="1181100"/>
            <a:ext cx="13966743" cy="978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314"/>
              </a:lnSpc>
            </a:pPr>
            <a:r>
              <a:rPr lang="en-US" sz="7464" spc="-440">
                <a:solidFill>
                  <a:srgbClr val="263F6B"/>
                </a:solidFill>
                <a:latin typeface="Montserrat Extra-Bold Italics"/>
              </a:rPr>
              <a:t>EXISTENCIA DE DATOS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992921"/>
            <a:ext cx="8334513" cy="4179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45"/>
              </a:lnSpc>
            </a:pPr>
            <a:r>
              <a:rPr lang="en-US" sz="3188" spc="63">
                <a:solidFill>
                  <a:srgbClr val="263F6B"/>
                </a:solidFill>
                <a:latin typeface="Montserrat"/>
              </a:rPr>
              <a:t>El siguiente diagrama expresa un modelo para representar la existencia de los datos y, principalmente, bosquejar la información relativa a los datos.</a:t>
            </a:r>
          </a:p>
          <a:p>
            <a:pPr>
              <a:lnSpc>
                <a:spcPts val="4145"/>
              </a:lnSpc>
            </a:pPr>
          </a:p>
          <a:p>
            <a:pPr algn="just">
              <a:lnSpc>
                <a:spcPts val="4145"/>
              </a:lnSpc>
              <a:spcBef>
                <a:spcPct val="0"/>
              </a:spcBef>
            </a:pPr>
            <a:r>
              <a:rPr lang="en-US" sz="3188" spc="63">
                <a:solidFill>
                  <a:srgbClr val="263F6B"/>
                </a:solidFill>
                <a:latin typeface="Montserrat"/>
              </a:rPr>
              <a:t>Este diagrama es conocido como modelo Entidad-Relación.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94544" y="2414226"/>
            <a:ext cx="5778062" cy="5778062"/>
          </a:xfrm>
          <a:custGeom>
            <a:avLst/>
            <a:gdLst/>
            <a:ahLst/>
            <a:cxnLst/>
            <a:rect r="r" b="b" t="t" l="l"/>
            <a:pathLst>
              <a:path h="5778062" w="5778062">
                <a:moveTo>
                  <a:pt x="0" y="0"/>
                </a:moveTo>
                <a:lnTo>
                  <a:pt x="5778062" y="0"/>
                </a:lnTo>
                <a:lnTo>
                  <a:pt x="5778062" y="5778063"/>
                </a:lnTo>
                <a:lnTo>
                  <a:pt x="0" y="57780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name="AutoShape 3" id="3"/>
          <p:cNvSpPr/>
          <p:nvPr/>
        </p:nvSpPr>
        <p:spPr>
          <a:xfrm rot="-8231889">
            <a:off x="-10109114" y="6176620"/>
            <a:ext cx="16230600" cy="10441156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AutoShape 4" id="4"/>
          <p:cNvSpPr/>
          <p:nvPr/>
        </p:nvSpPr>
        <p:spPr>
          <a:xfrm rot="-8231889">
            <a:off x="-10507643" y="6538090"/>
            <a:ext cx="16230600" cy="10441156"/>
          </a:xfrm>
          <a:prstGeom prst="rect">
            <a:avLst/>
          </a:prstGeom>
          <a:solidFill>
            <a:srgbClr val="263F6B"/>
          </a:solid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1028700"/>
            <a:ext cx="1783058" cy="295015"/>
          </a:xfrm>
          <a:custGeom>
            <a:avLst/>
            <a:gdLst/>
            <a:ahLst/>
            <a:cxnLst/>
            <a:rect r="r" b="b" t="t" l="l"/>
            <a:pathLst>
              <a:path h="295015" w="1783058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452893" y="7316416"/>
            <a:ext cx="2556816" cy="2575547"/>
          </a:xfrm>
          <a:custGeom>
            <a:avLst/>
            <a:gdLst/>
            <a:ahLst/>
            <a:cxnLst/>
            <a:rect r="r" b="b" t="t" l="l"/>
            <a:pathLst>
              <a:path h="2575547" w="2556816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730039" y="1733723"/>
            <a:ext cx="2556816" cy="2575547"/>
          </a:xfrm>
          <a:custGeom>
            <a:avLst/>
            <a:gdLst/>
            <a:ahLst/>
            <a:cxnLst/>
            <a:rect r="r" b="b" t="t" l="l"/>
            <a:pathLst>
              <a:path h="2575547" w="2556816">
                <a:moveTo>
                  <a:pt x="0" y="0"/>
                </a:moveTo>
                <a:lnTo>
                  <a:pt x="2556815" y="0"/>
                </a:lnTo>
                <a:lnTo>
                  <a:pt x="2556815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011783" y="0"/>
            <a:ext cx="13515975" cy="10233691"/>
          </a:xfrm>
          <a:custGeom>
            <a:avLst/>
            <a:gdLst/>
            <a:ahLst/>
            <a:cxnLst/>
            <a:rect r="r" b="b" t="t" l="l"/>
            <a:pathLst>
              <a:path h="10233691" w="13515975">
                <a:moveTo>
                  <a:pt x="0" y="0"/>
                </a:moveTo>
                <a:lnTo>
                  <a:pt x="13515975" y="0"/>
                </a:lnTo>
                <a:lnTo>
                  <a:pt x="13515975" y="10233691"/>
                </a:lnTo>
                <a:lnTo>
                  <a:pt x="0" y="1023369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587514" y="9599155"/>
            <a:ext cx="13174482" cy="547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05"/>
              </a:lnSpc>
              <a:spcBef>
                <a:spcPct val="0"/>
              </a:spcBef>
            </a:pPr>
            <a:r>
              <a:rPr lang="en-US" sz="3388" spc="67">
                <a:solidFill>
                  <a:srgbClr val="213559"/>
                </a:solidFill>
                <a:latin typeface="Montserrat Bold"/>
              </a:rPr>
              <a:t>Modelo Entidad-Relación (notación Chen).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DAFlpDTEUog</dc:identifier>
  <dcterms:modified xsi:type="dcterms:W3CDTF">2011-08-01T06:04:30Z</dcterms:modified>
  <cp:revision>1</cp:revision>
  <dc:title>Company Profile</dc:title>
</cp:coreProperties>
</file>

<file path=docProps/thumbnail.jpeg>
</file>